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</p:sldIdLst>
  <p:sldSz cx="18288000" cy="10287000"/>
  <p:notesSz cx="6858000" cy="9144000"/>
  <p:embeddedFontLst>
    <p:embeddedFont>
      <p:font typeface="Baloo" panose="03080902040302020200" pitchFamily="66" charset="77"/>
      <p:regular r:id="rId37"/>
    </p:embeddedFont>
    <p:embeddedFont>
      <p:font typeface="DM Sans" pitchFamily="2" charset="77"/>
      <p:regular r:id="rId38"/>
    </p:embeddedFont>
    <p:embeddedFont>
      <p:font typeface="DM Sans Bold" pitchFamily="2" charset="77"/>
      <p:regular r:id="rId39"/>
      <p:bold r:id="rId40"/>
    </p:embeddedFont>
    <p:embeddedFont>
      <p:font typeface="Open Sans Bold" panose="020B0806030504020204" pitchFamily="34" charset="0"/>
      <p:regular r:id="rId41"/>
      <p:bold r:id="rId4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589" autoAdjust="0"/>
  </p:normalViewPr>
  <p:slideViewPr>
    <p:cSldViewPr>
      <p:cViewPr varScale="1">
        <p:scale>
          <a:sx n="69" d="100"/>
          <a:sy n="69" d="100"/>
        </p:scale>
        <p:origin x="216" y="-230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3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6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1.fntdata"/><Relationship Id="rId40" Type="http://schemas.openxmlformats.org/officeDocument/2006/relationships/font" Target="fonts/font4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2.fntdata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font" Target="fonts/font5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sv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sv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sv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80953" y="1749180"/>
            <a:ext cx="17526093" cy="8282800"/>
          </a:xfrm>
          <a:custGeom>
            <a:avLst/>
            <a:gdLst/>
            <a:ahLst/>
            <a:cxnLst/>
            <a:rect l="l" t="t" r="r" b="b"/>
            <a:pathLst>
              <a:path w="17526093" h="8282800">
                <a:moveTo>
                  <a:pt x="0" y="0"/>
                </a:moveTo>
                <a:lnTo>
                  <a:pt x="17526094" y="0"/>
                </a:lnTo>
                <a:lnTo>
                  <a:pt x="17526094" y="8282800"/>
                </a:lnTo>
                <a:lnTo>
                  <a:pt x="0" y="82828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5" t="-35461" r="-2227" b="-1746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2673740" y="3693002"/>
            <a:ext cx="6638795" cy="28676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15 de noviembre de 2024 1:30-2:30 Vivo Beach Club, Isla Verde, Carolina</a:t>
            </a:r>
          </a:p>
          <a:p>
            <a:pPr algn="ctr">
              <a:lnSpc>
                <a:spcPts val="5740"/>
              </a:lnSpc>
            </a:pPr>
            <a:endParaRPr lang="en-US" sz="41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2981496" y="742226"/>
            <a:ext cx="14762559" cy="121983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39"/>
              </a:lnSpc>
            </a:pPr>
            <a:r>
              <a:rPr lang="en-US" sz="70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Charla de Musicoterapia familiar</a:t>
            </a:r>
          </a:p>
        </p:txBody>
      </p:sp>
      <p:sp>
        <p:nvSpPr>
          <p:cNvPr id="9" name="Freeform 9"/>
          <p:cNvSpPr/>
          <p:nvPr/>
        </p:nvSpPr>
        <p:spPr>
          <a:xfrm>
            <a:off x="596353" y="518958"/>
            <a:ext cx="2468413" cy="2143733"/>
          </a:xfrm>
          <a:custGeom>
            <a:avLst/>
            <a:gdLst/>
            <a:ahLst/>
            <a:cxnLst/>
            <a:rect l="l" t="t" r="r" b="b"/>
            <a:pathLst>
              <a:path w="2468413" h="2143733">
                <a:moveTo>
                  <a:pt x="0" y="0"/>
                </a:moveTo>
                <a:lnTo>
                  <a:pt x="2468413" y="0"/>
                </a:lnTo>
                <a:lnTo>
                  <a:pt x="2468413" y="2143734"/>
                </a:lnTo>
                <a:lnTo>
                  <a:pt x="0" y="21437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2434543"/>
            <a:ext cx="18288000" cy="482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Dimensiones de la Musicoterapia</a:t>
            </a:r>
          </a:p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la niñez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0" y="535804"/>
            <a:ext cx="17916525" cy="33348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8556"/>
              </a:lnSpc>
            </a:pPr>
            <a:r>
              <a:rPr lang="en-US" sz="9200" b="1" spc="129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Dimensiones de la Musicoterapia</a:t>
            </a:r>
          </a:p>
          <a:p>
            <a:pPr algn="ctr">
              <a:lnSpc>
                <a:spcPts val="8556"/>
              </a:lnSpc>
            </a:pPr>
            <a:r>
              <a:rPr lang="en-US" sz="9200" b="1" spc="1297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para la niñez</a:t>
            </a:r>
          </a:p>
        </p:txBody>
      </p:sp>
      <p:grpSp>
        <p:nvGrpSpPr>
          <p:cNvPr id="7" name="Group 7"/>
          <p:cNvGrpSpPr/>
          <p:nvPr/>
        </p:nvGrpSpPr>
        <p:grpSpPr>
          <a:xfrm>
            <a:off x="5976698" y="3974635"/>
            <a:ext cx="8217940" cy="2203083"/>
            <a:chOff x="0" y="0"/>
            <a:chExt cx="812800" cy="217897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812800" cy="217897"/>
            </a:xfrm>
            <a:custGeom>
              <a:avLst/>
              <a:gdLst/>
              <a:ahLst/>
              <a:cxnLst/>
              <a:rect l="l" t="t" r="r" b="b"/>
              <a:pathLst>
                <a:path w="812800" h="217897">
                  <a:moveTo>
                    <a:pt x="812800" y="0"/>
                  </a:moveTo>
                  <a:lnTo>
                    <a:pt x="0" y="0"/>
                  </a:lnTo>
                  <a:lnTo>
                    <a:pt x="101600" y="108949"/>
                  </a:lnTo>
                  <a:lnTo>
                    <a:pt x="0" y="217897"/>
                  </a:lnTo>
                  <a:lnTo>
                    <a:pt x="812800" y="217897"/>
                  </a:lnTo>
                  <a:lnTo>
                    <a:pt x="711200" y="10894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595F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88900" y="0"/>
              <a:ext cx="635000" cy="217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34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EMOCIONAL Y PSICOLÓGICA</a:t>
              </a:r>
            </a:p>
          </p:txBody>
        </p:sp>
      </p:grpSp>
      <p:sp>
        <p:nvSpPr>
          <p:cNvPr id="10" name="Freeform 10"/>
          <p:cNvSpPr/>
          <p:nvPr/>
        </p:nvSpPr>
        <p:spPr>
          <a:xfrm flipH="1">
            <a:off x="2378495" y="4938183"/>
            <a:ext cx="3407531" cy="3962245"/>
          </a:xfrm>
          <a:custGeom>
            <a:avLst/>
            <a:gdLst/>
            <a:ahLst/>
            <a:cxnLst/>
            <a:rect l="l" t="t" r="r" b="b"/>
            <a:pathLst>
              <a:path w="3407531" h="3962245">
                <a:moveTo>
                  <a:pt x="3407531" y="0"/>
                </a:moveTo>
                <a:lnTo>
                  <a:pt x="0" y="0"/>
                </a:lnTo>
                <a:lnTo>
                  <a:pt x="0" y="3962245"/>
                </a:lnTo>
                <a:lnTo>
                  <a:pt x="3407531" y="3962245"/>
                </a:lnTo>
                <a:lnTo>
                  <a:pt x="340753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6468771" y="7017658"/>
            <a:ext cx="6932711" cy="205316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4108"/>
              </a:lnSpc>
            </a:pPr>
            <a:r>
              <a:rPr lang="en-US" sz="3021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musicoterapia puede ayudar a las personas a afrontar el estrés y la ansiedad, mejorar su estado de ánimo y liberar emociones negativas.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926518" y="729614"/>
            <a:ext cx="8217940" cy="2203083"/>
            <a:chOff x="0" y="0"/>
            <a:chExt cx="812800" cy="217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17897"/>
            </a:xfrm>
            <a:custGeom>
              <a:avLst/>
              <a:gdLst/>
              <a:ahLst/>
              <a:cxnLst/>
              <a:rect l="l" t="t" r="r" b="b"/>
              <a:pathLst>
                <a:path w="812800" h="217897">
                  <a:moveTo>
                    <a:pt x="812800" y="0"/>
                  </a:moveTo>
                  <a:lnTo>
                    <a:pt x="0" y="0"/>
                  </a:lnTo>
                  <a:lnTo>
                    <a:pt x="101600" y="108949"/>
                  </a:lnTo>
                  <a:lnTo>
                    <a:pt x="0" y="217897"/>
                  </a:lnTo>
                  <a:lnTo>
                    <a:pt x="812800" y="217897"/>
                  </a:lnTo>
                  <a:lnTo>
                    <a:pt x="711200" y="10894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595F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0"/>
              <a:ext cx="635000" cy="217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4199"/>
                </a:lnSpc>
              </a:pPr>
              <a:r>
                <a:rPr lang="en-US" sz="34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EMOCIONAL Y PSICOLÓGICA</a:t>
              </a:r>
            </a:p>
          </p:txBody>
        </p:sp>
      </p:grpSp>
      <p:sp>
        <p:nvSpPr>
          <p:cNvPr id="9" name="Freeform 9"/>
          <p:cNvSpPr/>
          <p:nvPr/>
        </p:nvSpPr>
        <p:spPr>
          <a:xfrm flipH="1">
            <a:off x="1445231" y="951574"/>
            <a:ext cx="3407531" cy="3962245"/>
          </a:xfrm>
          <a:custGeom>
            <a:avLst/>
            <a:gdLst/>
            <a:ahLst/>
            <a:cxnLst/>
            <a:rect l="l" t="t" r="r" b="b"/>
            <a:pathLst>
              <a:path w="3407531" h="3962245">
                <a:moveTo>
                  <a:pt x="3407531" y="0"/>
                </a:moveTo>
                <a:lnTo>
                  <a:pt x="0" y="0"/>
                </a:lnTo>
                <a:lnTo>
                  <a:pt x="0" y="3962245"/>
                </a:lnTo>
                <a:lnTo>
                  <a:pt x="3407531" y="3962245"/>
                </a:lnTo>
                <a:lnTo>
                  <a:pt x="3407531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344690" y="3273425"/>
            <a:ext cx="6932711" cy="5984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</a:pPr>
            <a:r>
              <a:rPr lang="en-US" sz="5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Música de rutina para el hogar </a:t>
            </a:r>
          </a:p>
          <a:p>
            <a:pPr algn="ctr">
              <a:lnSpc>
                <a:spcPts val="6800"/>
              </a:lnSpc>
            </a:pPr>
            <a:r>
              <a:rPr lang="en-US" sz="5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Canción de bienvenida</a:t>
            </a:r>
          </a:p>
          <a:p>
            <a:pPr algn="ctr">
              <a:lnSpc>
                <a:spcPts val="6800"/>
              </a:lnSpc>
            </a:pPr>
            <a:r>
              <a:rPr lang="en-US" sz="5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Cepillado de dientes</a:t>
            </a:r>
          </a:p>
          <a:p>
            <a:pPr algn="ctr">
              <a:lnSpc>
                <a:spcPts val="6800"/>
              </a:lnSpc>
            </a:pPr>
            <a:r>
              <a:rPr lang="en-US" sz="5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Desayuno</a:t>
            </a:r>
          </a:p>
          <a:p>
            <a:pPr algn="ctr">
              <a:lnSpc>
                <a:spcPts val="6800"/>
              </a:lnSpc>
            </a:pPr>
            <a:r>
              <a:rPr lang="en-US" sz="5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Cambio de Ropa</a:t>
            </a:r>
          </a:p>
          <a:p>
            <a:pPr marL="0" lvl="0" indent="0" algn="ctr">
              <a:lnSpc>
                <a:spcPts val="6800"/>
              </a:lnSpc>
            </a:pPr>
            <a:endParaRPr lang="en-US" sz="5000">
              <a:solidFill>
                <a:srgbClr val="000000"/>
              </a:solidFill>
              <a:latin typeface="DM Sans"/>
              <a:ea typeface="DM Sans"/>
              <a:cs typeface="DM Sans"/>
              <a:sym typeface="DM Sans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298983" y="266782"/>
            <a:ext cx="14557366" cy="9753436"/>
          </a:xfrm>
          <a:custGeom>
            <a:avLst/>
            <a:gdLst/>
            <a:ahLst/>
            <a:cxnLst/>
            <a:rect l="l" t="t" r="r" b="b"/>
            <a:pathLst>
              <a:path w="14557366" h="9753436">
                <a:moveTo>
                  <a:pt x="0" y="0"/>
                </a:moveTo>
                <a:lnTo>
                  <a:pt x="14557366" y="0"/>
                </a:lnTo>
                <a:lnTo>
                  <a:pt x="14557366" y="9753436"/>
                </a:lnTo>
                <a:lnTo>
                  <a:pt x="0" y="9753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926518" y="729614"/>
            <a:ext cx="8217940" cy="2203083"/>
            <a:chOff x="0" y="0"/>
            <a:chExt cx="812800" cy="217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17897"/>
            </a:xfrm>
            <a:custGeom>
              <a:avLst/>
              <a:gdLst/>
              <a:ahLst/>
              <a:cxnLst/>
              <a:rect l="l" t="t" r="r" b="b"/>
              <a:pathLst>
                <a:path w="812800" h="217897">
                  <a:moveTo>
                    <a:pt x="812800" y="0"/>
                  </a:moveTo>
                  <a:lnTo>
                    <a:pt x="0" y="0"/>
                  </a:lnTo>
                  <a:lnTo>
                    <a:pt x="101600" y="108949"/>
                  </a:lnTo>
                  <a:lnTo>
                    <a:pt x="0" y="217897"/>
                  </a:lnTo>
                  <a:lnTo>
                    <a:pt x="812800" y="217897"/>
                  </a:lnTo>
                  <a:lnTo>
                    <a:pt x="711200" y="10894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595F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9525"/>
              <a:ext cx="635000" cy="20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59"/>
                </a:lnSpc>
              </a:pPr>
              <a:r>
                <a:rPr lang="en-US" sz="8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FÍSICA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1348526" y="3493618"/>
            <a:ext cx="5659194" cy="5846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848"/>
              </a:lnSpc>
              <a:spcBef>
                <a:spcPct val="0"/>
              </a:spcBef>
            </a:pPr>
            <a:r>
              <a:rPr lang="en-US" sz="43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La musicoterapia puede aportar el desarrollo físico de un niño. Además, se crean hábitos saludables cuando se trabajan actividades de movimiento.</a:t>
            </a:r>
          </a:p>
        </p:txBody>
      </p:sp>
      <p:pic>
        <p:nvPicPr>
          <p:cNvPr id="13" name="Picture 12" descr="Father standing with child on shoulders indoors, both smiling with flexed arm muscles">
            <a:extLst>
              <a:ext uri="{FF2B5EF4-FFF2-40B4-BE49-F238E27FC236}">
                <a16:creationId xmlns:a16="http://schemas.microsoft.com/office/drawing/2014/main" id="{CE4086BA-D7A6-6828-11B7-82FBB20C40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86850" y="3589571"/>
            <a:ext cx="77724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926518" y="729614"/>
            <a:ext cx="8217940" cy="2203083"/>
            <a:chOff x="0" y="0"/>
            <a:chExt cx="812800" cy="217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17897"/>
            </a:xfrm>
            <a:custGeom>
              <a:avLst/>
              <a:gdLst/>
              <a:ahLst/>
              <a:cxnLst/>
              <a:rect l="l" t="t" r="r" b="b"/>
              <a:pathLst>
                <a:path w="812800" h="217897">
                  <a:moveTo>
                    <a:pt x="812800" y="0"/>
                  </a:moveTo>
                  <a:lnTo>
                    <a:pt x="0" y="0"/>
                  </a:lnTo>
                  <a:lnTo>
                    <a:pt x="101600" y="108949"/>
                  </a:lnTo>
                  <a:lnTo>
                    <a:pt x="0" y="217897"/>
                  </a:lnTo>
                  <a:lnTo>
                    <a:pt x="812800" y="217897"/>
                  </a:lnTo>
                  <a:lnTo>
                    <a:pt x="711200" y="10894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595F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9525"/>
              <a:ext cx="635000" cy="20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59"/>
                </a:lnSpc>
              </a:pPr>
              <a:r>
                <a:rPr lang="en-US" sz="8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FÍSICA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2115026" y="5077394"/>
            <a:ext cx="572794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Bella Ciao</a:t>
            </a:r>
          </a:p>
        </p:txBody>
      </p:sp>
      <p:pic>
        <p:nvPicPr>
          <p:cNvPr id="10" name="Picture 9" descr="Father standing with child on shoulders indoors, both smiling with flexed arm muscles">
            <a:extLst>
              <a:ext uri="{FF2B5EF4-FFF2-40B4-BE49-F238E27FC236}">
                <a16:creationId xmlns:a16="http://schemas.microsoft.com/office/drawing/2014/main" id="{C9661ED0-64F1-2840-4491-91BCCB29BF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960" y="3984959"/>
            <a:ext cx="7772400" cy="51816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508345" y="330074"/>
            <a:ext cx="8217940" cy="2203083"/>
            <a:chOff x="0" y="0"/>
            <a:chExt cx="812800" cy="217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17897"/>
            </a:xfrm>
            <a:custGeom>
              <a:avLst/>
              <a:gdLst/>
              <a:ahLst/>
              <a:cxnLst/>
              <a:rect l="l" t="t" r="r" b="b"/>
              <a:pathLst>
                <a:path w="812800" h="217897">
                  <a:moveTo>
                    <a:pt x="812800" y="0"/>
                  </a:moveTo>
                  <a:lnTo>
                    <a:pt x="0" y="0"/>
                  </a:lnTo>
                  <a:lnTo>
                    <a:pt x="101600" y="108949"/>
                  </a:lnTo>
                  <a:lnTo>
                    <a:pt x="0" y="217897"/>
                  </a:lnTo>
                  <a:lnTo>
                    <a:pt x="812800" y="217897"/>
                  </a:lnTo>
                  <a:lnTo>
                    <a:pt x="711200" y="10894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595F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9525"/>
              <a:ext cx="635000" cy="20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59"/>
                </a:lnSpc>
              </a:pPr>
              <a:r>
                <a:rPr lang="en-US" sz="8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SOCIAL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201992" y="1597415"/>
            <a:ext cx="9900271" cy="8229600"/>
          </a:xfrm>
          <a:custGeom>
            <a:avLst/>
            <a:gdLst/>
            <a:ahLst/>
            <a:cxnLst/>
            <a:rect l="l" t="t" r="r" b="b"/>
            <a:pathLst>
              <a:path w="9900271" h="822960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600153" y="2771141"/>
            <a:ext cx="8033866" cy="64871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740"/>
              </a:lnSpc>
            </a:pPr>
            <a:r>
              <a:rPr lang="en-US" sz="41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uso de la música puede ayudar a establecer relaciones positivas entre el niño y el adulto. La musicoterapia puede crear un sentido de comunidad, promover interacciones sociales y mejorar las habilidades de comunicación.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675220" y="775526"/>
            <a:ext cx="17231149" cy="7560167"/>
          </a:xfrm>
          <a:custGeom>
            <a:avLst/>
            <a:gdLst/>
            <a:ahLst/>
            <a:cxnLst/>
            <a:rect l="l" t="t" r="r" b="b"/>
            <a:pathLst>
              <a:path w="17231149" h="7560167">
                <a:moveTo>
                  <a:pt x="0" y="0"/>
                </a:moveTo>
                <a:lnTo>
                  <a:pt x="17231149" y="0"/>
                </a:lnTo>
                <a:lnTo>
                  <a:pt x="17231149" y="7560166"/>
                </a:lnTo>
                <a:lnTo>
                  <a:pt x="0" y="756016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508345" y="330074"/>
            <a:ext cx="8217940" cy="2203083"/>
            <a:chOff x="0" y="0"/>
            <a:chExt cx="812800" cy="217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17897"/>
            </a:xfrm>
            <a:custGeom>
              <a:avLst/>
              <a:gdLst/>
              <a:ahLst/>
              <a:cxnLst/>
              <a:rect l="l" t="t" r="r" b="b"/>
              <a:pathLst>
                <a:path w="812800" h="217897">
                  <a:moveTo>
                    <a:pt x="812800" y="0"/>
                  </a:moveTo>
                  <a:lnTo>
                    <a:pt x="0" y="0"/>
                  </a:lnTo>
                  <a:lnTo>
                    <a:pt x="101600" y="108949"/>
                  </a:lnTo>
                  <a:lnTo>
                    <a:pt x="0" y="217897"/>
                  </a:lnTo>
                  <a:lnTo>
                    <a:pt x="812800" y="217897"/>
                  </a:lnTo>
                  <a:lnTo>
                    <a:pt x="711200" y="10894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595F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9525"/>
              <a:ext cx="635000" cy="20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59"/>
                </a:lnSpc>
              </a:pPr>
              <a:r>
                <a:rPr lang="en-US" sz="8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SOCIAL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8201992" y="1597415"/>
            <a:ext cx="9900271" cy="8229600"/>
          </a:xfrm>
          <a:custGeom>
            <a:avLst/>
            <a:gdLst/>
            <a:ahLst/>
            <a:cxnLst/>
            <a:rect l="l" t="t" r="r" b="b"/>
            <a:pathLst>
              <a:path w="9900271" h="8229600">
                <a:moveTo>
                  <a:pt x="0" y="0"/>
                </a:moveTo>
                <a:lnTo>
                  <a:pt x="9900271" y="0"/>
                </a:lnTo>
                <a:lnTo>
                  <a:pt x="9900271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1936469" y="4274503"/>
            <a:ext cx="6620321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Sube y baja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508345" y="330074"/>
            <a:ext cx="8217940" cy="2203083"/>
            <a:chOff x="0" y="0"/>
            <a:chExt cx="812800" cy="217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17897"/>
            </a:xfrm>
            <a:custGeom>
              <a:avLst/>
              <a:gdLst/>
              <a:ahLst/>
              <a:cxnLst/>
              <a:rect l="l" t="t" r="r" b="b"/>
              <a:pathLst>
                <a:path w="812800" h="217897">
                  <a:moveTo>
                    <a:pt x="812800" y="0"/>
                  </a:moveTo>
                  <a:lnTo>
                    <a:pt x="0" y="0"/>
                  </a:lnTo>
                  <a:lnTo>
                    <a:pt x="101600" y="108949"/>
                  </a:lnTo>
                  <a:lnTo>
                    <a:pt x="0" y="217897"/>
                  </a:lnTo>
                  <a:lnTo>
                    <a:pt x="812800" y="217897"/>
                  </a:lnTo>
                  <a:lnTo>
                    <a:pt x="711200" y="10894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595F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9525"/>
              <a:ext cx="635000" cy="20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59"/>
                </a:lnSpc>
              </a:pPr>
              <a:r>
                <a:rPr lang="en-US" sz="8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COGNITIVA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810698" y="2834005"/>
            <a:ext cx="11039819" cy="6790639"/>
          </a:xfrm>
          <a:custGeom>
            <a:avLst/>
            <a:gdLst/>
            <a:ahLst/>
            <a:cxnLst/>
            <a:rect l="l" t="t" r="r" b="b"/>
            <a:pathLst>
              <a:path w="11039819" h="6790639">
                <a:moveTo>
                  <a:pt x="0" y="0"/>
                </a:moveTo>
                <a:lnTo>
                  <a:pt x="11039820" y="0"/>
                </a:lnTo>
                <a:lnTo>
                  <a:pt x="11039820" y="6790639"/>
                </a:lnTo>
                <a:lnTo>
                  <a:pt x="0" y="67906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838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547324" y="2748280"/>
            <a:ext cx="6263374" cy="69187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099"/>
              </a:lnSpc>
            </a:pPr>
            <a:r>
              <a:rPr lang="en-US" sz="435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musicoterapia puede ayudar a las personas a trabajar funciones ejecutivas </a:t>
            </a:r>
          </a:p>
          <a:p>
            <a:pPr algn="ctr">
              <a:lnSpc>
                <a:spcPts val="6099"/>
              </a:lnSpc>
            </a:pPr>
            <a:r>
              <a:rPr lang="en-US" sz="4356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como la memoria, la atención, planificación y toma de decisiones. </a:t>
            </a:r>
          </a:p>
          <a:p>
            <a:pPr algn="ctr">
              <a:lnSpc>
                <a:spcPts val="6099"/>
              </a:lnSpc>
            </a:pPr>
            <a:endParaRPr lang="en-US" sz="4356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3979" y="1870382"/>
            <a:ext cx="17420042" cy="8208256"/>
          </a:xfrm>
          <a:custGeom>
            <a:avLst/>
            <a:gdLst/>
            <a:ahLst/>
            <a:cxnLst/>
            <a:rect l="l" t="t" r="r" b="b"/>
            <a:pathLst>
              <a:path w="17420042" h="8208256">
                <a:moveTo>
                  <a:pt x="0" y="0"/>
                </a:moveTo>
                <a:lnTo>
                  <a:pt x="17420042" y="0"/>
                </a:lnTo>
                <a:lnTo>
                  <a:pt x="17420042" y="8208256"/>
                </a:lnTo>
                <a:lnTo>
                  <a:pt x="0" y="820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1" t="-35783" r="-2241" b="-185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894475" y="714045"/>
            <a:ext cx="12378184" cy="64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Canto para sonreir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Canto para compartir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Canto para esperanzar </a:t>
            </a:r>
          </a:p>
          <a:p>
            <a:pPr algn="ctr">
              <a:lnSpc>
                <a:spcPts val="12880"/>
              </a:lnSpc>
            </a:pPr>
            <a:r>
              <a:rPr lang="en-US" sz="920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Canto por mi bienestar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5508345" y="330074"/>
            <a:ext cx="8217940" cy="2203083"/>
            <a:chOff x="0" y="0"/>
            <a:chExt cx="812800" cy="217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17897"/>
            </a:xfrm>
            <a:custGeom>
              <a:avLst/>
              <a:gdLst/>
              <a:ahLst/>
              <a:cxnLst/>
              <a:rect l="l" t="t" r="r" b="b"/>
              <a:pathLst>
                <a:path w="812800" h="217897">
                  <a:moveTo>
                    <a:pt x="812800" y="0"/>
                  </a:moveTo>
                  <a:lnTo>
                    <a:pt x="0" y="0"/>
                  </a:lnTo>
                  <a:lnTo>
                    <a:pt x="101600" y="108949"/>
                  </a:lnTo>
                  <a:lnTo>
                    <a:pt x="0" y="217897"/>
                  </a:lnTo>
                  <a:lnTo>
                    <a:pt x="812800" y="217897"/>
                  </a:lnTo>
                  <a:lnTo>
                    <a:pt x="711200" y="10894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595F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9525"/>
              <a:ext cx="635000" cy="208372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10559"/>
                </a:lnSpc>
              </a:pPr>
              <a:r>
                <a:rPr lang="en-US" sz="87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COGNITIVA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11799070" y="5143500"/>
            <a:ext cx="4264041" cy="4114800"/>
          </a:xfrm>
          <a:custGeom>
            <a:avLst/>
            <a:gdLst/>
            <a:ahLst/>
            <a:cxnLst/>
            <a:rect l="l" t="t" r="r" b="b"/>
            <a:pathLst>
              <a:path w="4264041" h="4114800">
                <a:moveTo>
                  <a:pt x="0" y="0"/>
                </a:moveTo>
                <a:lnTo>
                  <a:pt x="4264042" y="0"/>
                </a:lnTo>
                <a:lnTo>
                  <a:pt x="426404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4642901" y="2726722"/>
            <a:ext cx="8783687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Atención plena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88682" y="330074"/>
            <a:ext cx="10667938" cy="2859883"/>
            <a:chOff x="0" y="0"/>
            <a:chExt cx="812800" cy="217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17897"/>
            </a:xfrm>
            <a:custGeom>
              <a:avLst/>
              <a:gdLst/>
              <a:ahLst/>
              <a:cxnLst/>
              <a:rect l="l" t="t" r="r" b="b"/>
              <a:pathLst>
                <a:path w="812800" h="217897">
                  <a:moveTo>
                    <a:pt x="812800" y="0"/>
                  </a:moveTo>
                  <a:lnTo>
                    <a:pt x="0" y="0"/>
                  </a:lnTo>
                  <a:lnTo>
                    <a:pt x="101600" y="108949"/>
                  </a:lnTo>
                  <a:lnTo>
                    <a:pt x="0" y="217897"/>
                  </a:lnTo>
                  <a:lnTo>
                    <a:pt x="812800" y="217897"/>
                  </a:lnTo>
                  <a:lnTo>
                    <a:pt x="711200" y="10894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595F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0"/>
              <a:ext cx="635000" cy="217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79"/>
                </a:lnSpc>
              </a:pPr>
              <a:r>
                <a:rPr lang="en-US" sz="63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COMUNICACIÓN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746577" y="5057775"/>
            <a:ext cx="16794847" cy="25558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800"/>
              </a:lnSpc>
              <a:spcBef>
                <a:spcPct val="0"/>
              </a:spcBef>
            </a:pPr>
            <a:r>
              <a:rPr lang="en-US" sz="5000">
                <a:solidFill>
                  <a:srgbClr val="000000"/>
                </a:solidFill>
                <a:latin typeface="DM Sans"/>
                <a:ea typeface="DM Sans"/>
                <a:cs typeface="DM Sans"/>
                <a:sym typeface="DM Sans"/>
              </a:rPr>
              <a:t>En musicoterapia se atienden necesidades de comunicación que incluyen experiencias expresivas y receptivas. 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88682" y="330074"/>
            <a:ext cx="10667938" cy="2859883"/>
            <a:chOff x="0" y="0"/>
            <a:chExt cx="812800" cy="217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17897"/>
            </a:xfrm>
            <a:custGeom>
              <a:avLst/>
              <a:gdLst/>
              <a:ahLst/>
              <a:cxnLst/>
              <a:rect l="l" t="t" r="r" b="b"/>
              <a:pathLst>
                <a:path w="812800" h="217897">
                  <a:moveTo>
                    <a:pt x="812800" y="0"/>
                  </a:moveTo>
                  <a:lnTo>
                    <a:pt x="0" y="0"/>
                  </a:lnTo>
                  <a:lnTo>
                    <a:pt x="101600" y="108949"/>
                  </a:lnTo>
                  <a:lnTo>
                    <a:pt x="0" y="217897"/>
                  </a:lnTo>
                  <a:lnTo>
                    <a:pt x="812800" y="217897"/>
                  </a:lnTo>
                  <a:lnTo>
                    <a:pt x="711200" y="10894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595F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0"/>
              <a:ext cx="635000" cy="217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79"/>
                </a:lnSpc>
              </a:pPr>
              <a:r>
                <a:rPr lang="en-US" sz="63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COMUNICACIÓN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6575750" y="3696931"/>
            <a:ext cx="4389148" cy="6292685"/>
          </a:xfrm>
          <a:custGeom>
            <a:avLst/>
            <a:gdLst/>
            <a:ahLst/>
            <a:cxnLst/>
            <a:rect l="l" t="t" r="r" b="b"/>
            <a:pathLst>
              <a:path w="4389148" h="6292685">
                <a:moveTo>
                  <a:pt x="0" y="0"/>
                </a:moveTo>
                <a:lnTo>
                  <a:pt x="4389147" y="0"/>
                </a:lnTo>
                <a:lnTo>
                  <a:pt x="4389147" y="6292684"/>
                </a:lnTo>
                <a:lnTo>
                  <a:pt x="0" y="629268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Freeform 10"/>
          <p:cNvSpPr/>
          <p:nvPr/>
        </p:nvSpPr>
        <p:spPr>
          <a:xfrm>
            <a:off x="12362116" y="1760015"/>
            <a:ext cx="5740146" cy="8229600"/>
          </a:xfrm>
          <a:custGeom>
            <a:avLst/>
            <a:gdLst/>
            <a:ahLst/>
            <a:cxnLst/>
            <a:rect l="l" t="t" r="r" b="b"/>
            <a:pathLst>
              <a:path w="5740146" h="8229600">
                <a:moveTo>
                  <a:pt x="0" y="0"/>
                </a:moveTo>
                <a:lnTo>
                  <a:pt x="5740146" y="0"/>
                </a:lnTo>
                <a:lnTo>
                  <a:pt x="574014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1" name="TextBox 11"/>
          <p:cNvSpPr txBox="1"/>
          <p:nvPr/>
        </p:nvSpPr>
        <p:spPr>
          <a:xfrm>
            <a:off x="396860" y="2957831"/>
            <a:ext cx="6178890" cy="64528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Juegos de comunicación NO VERBAL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2427589" y="501290"/>
            <a:ext cx="12338101" cy="9284421"/>
          </a:xfrm>
          <a:custGeom>
            <a:avLst/>
            <a:gdLst/>
            <a:ahLst/>
            <a:cxnLst/>
            <a:rect l="l" t="t" r="r" b="b"/>
            <a:pathLst>
              <a:path w="12338101" h="9284421">
                <a:moveTo>
                  <a:pt x="0" y="0"/>
                </a:moveTo>
                <a:lnTo>
                  <a:pt x="12338101" y="0"/>
                </a:lnTo>
                <a:lnTo>
                  <a:pt x="12338101" y="9284420"/>
                </a:lnTo>
                <a:lnTo>
                  <a:pt x="0" y="92844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grpSp>
        <p:nvGrpSpPr>
          <p:cNvPr id="6" name="Group 6"/>
          <p:cNvGrpSpPr/>
          <p:nvPr/>
        </p:nvGrpSpPr>
        <p:grpSpPr>
          <a:xfrm>
            <a:off x="4188682" y="330074"/>
            <a:ext cx="10667938" cy="2859883"/>
            <a:chOff x="0" y="0"/>
            <a:chExt cx="812800" cy="217897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217897"/>
            </a:xfrm>
            <a:custGeom>
              <a:avLst/>
              <a:gdLst/>
              <a:ahLst/>
              <a:cxnLst/>
              <a:rect l="l" t="t" r="r" b="b"/>
              <a:pathLst>
                <a:path w="812800" h="217897">
                  <a:moveTo>
                    <a:pt x="812800" y="0"/>
                  </a:moveTo>
                  <a:lnTo>
                    <a:pt x="0" y="0"/>
                  </a:lnTo>
                  <a:lnTo>
                    <a:pt x="101600" y="108949"/>
                  </a:lnTo>
                  <a:lnTo>
                    <a:pt x="0" y="217897"/>
                  </a:lnTo>
                  <a:lnTo>
                    <a:pt x="812800" y="217897"/>
                  </a:lnTo>
                  <a:lnTo>
                    <a:pt x="711200" y="108949"/>
                  </a:lnTo>
                  <a:lnTo>
                    <a:pt x="812800" y="0"/>
                  </a:lnTo>
                  <a:close/>
                </a:path>
              </a:pathLst>
            </a:custGeom>
            <a:solidFill>
              <a:srgbClr val="595FA7"/>
            </a:solidFill>
          </p:spPr>
          <p:txBody>
            <a:bodyPr/>
            <a:lstStyle/>
            <a:p>
              <a:endParaRPr lang="en-US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88900" y="0"/>
              <a:ext cx="635000" cy="217897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7679"/>
                </a:lnSpc>
              </a:pPr>
              <a:r>
                <a:rPr lang="en-US" sz="6399">
                  <a:solidFill>
                    <a:srgbClr val="FFFFFF"/>
                  </a:solidFill>
                  <a:latin typeface="DM Sans"/>
                  <a:ea typeface="DM Sans"/>
                  <a:cs typeface="DM Sans"/>
                  <a:sym typeface="DM Sans"/>
                </a:rPr>
                <a:t>ESPIRITUAL</a:t>
              </a:r>
            </a:p>
          </p:txBody>
        </p:sp>
      </p:grpSp>
      <p:sp>
        <p:nvSpPr>
          <p:cNvPr id="9" name="Freeform 9"/>
          <p:cNvSpPr/>
          <p:nvPr/>
        </p:nvSpPr>
        <p:spPr>
          <a:xfrm>
            <a:off x="9144000" y="1760015"/>
            <a:ext cx="8838992" cy="8229600"/>
          </a:xfrm>
          <a:custGeom>
            <a:avLst/>
            <a:gdLst/>
            <a:ahLst/>
            <a:cxnLst/>
            <a:rect l="l" t="t" r="r" b="b"/>
            <a:pathLst>
              <a:path w="8838992" h="8229600">
                <a:moveTo>
                  <a:pt x="0" y="0"/>
                </a:moveTo>
                <a:lnTo>
                  <a:pt x="8838992" y="0"/>
                </a:lnTo>
                <a:lnTo>
                  <a:pt x="8838992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4313" b="-4313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0" name="TextBox 10"/>
          <p:cNvSpPr txBox="1"/>
          <p:nvPr/>
        </p:nvSpPr>
        <p:spPr>
          <a:xfrm>
            <a:off x="781573" y="4055993"/>
            <a:ext cx="10023872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Creando vínculos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414244" y="1490008"/>
            <a:ext cx="16502915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Una </a:t>
            </a:r>
            <a:r>
              <a:rPr lang="en-US" sz="9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mañana</a:t>
            </a: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al </a:t>
            </a:r>
            <a:r>
              <a:rPr lang="en-US" sz="9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despertar</a:t>
            </a: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9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</a:t>
            </a: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Puerto Rico </a:t>
            </a:r>
          </a:p>
        </p:txBody>
      </p:sp>
      <p:sp>
        <p:nvSpPr>
          <p:cNvPr id="3" name="Freeform 3"/>
          <p:cNvSpPr/>
          <p:nvPr/>
        </p:nvSpPr>
        <p:spPr>
          <a:xfrm>
            <a:off x="1523149" y="5143500"/>
            <a:ext cx="15909218" cy="4832425"/>
          </a:xfrm>
          <a:custGeom>
            <a:avLst/>
            <a:gdLst/>
            <a:ahLst/>
            <a:cxnLst/>
            <a:rect l="l" t="t" r="r" b="b"/>
            <a:pathLst>
              <a:path w="15909218" h="4832425">
                <a:moveTo>
                  <a:pt x="0" y="0"/>
                </a:moveTo>
                <a:lnTo>
                  <a:pt x="15909218" y="0"/>
                </a:lnTo>
                <a:lnTo>
                  <a:pt x="15909218" y="4832425"/>
                </a:lnTo>
                <a:lnTo>
                  <a:pt x="0" y="483242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2431081" y="244047"/>
            <a:ext cx="13393754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¡</a:t>
            </a:r>
            <a:r>
              <a:rPr lang="en-US" sz="9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Cuento</a:t>
            </a: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musical!</a:t>
            </a:r>
          </a:p>
        </p:txBody>
      </p:sp>
      <p:sp>
        <p:nvSpPr>
          <p:cNvPr id="5" name="AutoShape 5"/>
          <p:cNvSpPr/>
          <p:nvPr/>
        </p:nvSpPr>
        <p:spPr>
          <a:xfrm>
            <a:off x="0" y="104384"/>
            <a:ext cx="18288000" cy="0"/>
          </a:xfrm>
          <a:prstGeom prst="line">
            <a:avLst/>
          </a:prstGeom>
          <a:ln w="723900" cap="flat">
            <a:solidFill>
              <a:srgbClr val="21A36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-619158" y="10391384"/>
            <a:ext cx="18907158" cy="0"/>
          </a:xfrm>
          <a:prstGeom prst="line">
            <a:avLst/>
          </a:prstGeom>
          <a:ln w="638175" cap="flat">
            <a:solidFill>
              <a:srgbClr val="21A36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85738" y="-2020425"/>
            <a:ext cx="0" cy="18907158"/>
          </a:xfrm>
          <a:prstGeom prst="line">
            <a:avLst/>
          </a:prstGeom>
          <a:ln w="371475" cap="flat">
            <a:solidFill>
              <a:srgbClr val="21A36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8" name="AutoShape 8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21A366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486681" y="1175914"/>
            <a:ext cx="6106019" cy="7577273"/>
          </a:xfrm>
          <a:custGeom>
            <a:avLst/>
            <a:gdLst/>
            <a:ahLst/>
            <a:cxnLst/>
            <a:rect l="l" t="t" r="r" b="b"/>
            <a:pathLst>
              <a:path w="6106019" h="7577273">
                <a:moveTo>
                  <a:pt x="0" y="0"/>
                </a:moveTo>
                <a:lnTo>
                  <a:pt x="6106019" y="0"/>
                </a:lnTo>
                <a:lnTo>
                  <a:pt x="6106019" y="7577273"/>
                </a:lnTo>
                <a:lnTo>
                  <a:pt x="0" y="757727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0" y="3654304"/>
            <a:ext cx="11659479" cy="2477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3"/>
              </a:lnSpc>
            </a:pPr>
            <a:r>
              <a:rPr lang="en-US" sz="708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¡Es temprano canta el gallo!</a:t>
            </a:r>
          </a:p>
        </p:txBody>
      </p:sp>
      <p:sp>
        <p:nvSpPr>
          <p:cNvPr id="4" name="AutoShape 4"/>
          <p:cNvSpPr/>
          <p:nvPr/>
        </p:nvSpPr>
        <p:spPr>
          <a:xfrm>
            <a:off x="0" y="104384"/>
            <a:ext cx="18288000" cy="0"/>
          </a:xfrm>
          <a:prstGeom prst="line">
            <a:avLst/>
          </a:prstGeom>
          <a:ln w="723900" cap="flat">
            <a:solidFill>
              <a:srgbClr val="FFC9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-457200" y="10020300"/>
            <a:ext cx="18907158" cy="0"/>
          </a:xfrm>
          <a:prstGeom prst="line">
            <a:avLst/>
          </a:prstGeom>
          <a:ln w="638175" cap="flat">
            <a:solidFill>
              <a:srgbClr val="FFC9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FFC9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185738" y="-2020425"/>
            <a:ext cx="0" cy="18907158"/>
          </a:xfrm>
          <a:prstGeom prst="line">
            <a:avLst/>
          </a:prstGeom>
          <a:ln w="371475" cap="flat">
            <a:solidFill>
              <a:srgbClr val="FFC94E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52794" y="2956609"/>
            <a:ext cx="6462139" cy="6462139"/>
          </a:xfrm>
          <a:custGeom>
            <a:avLst/>
            <a:gdLst/>
            <a:ahLst/>
            <a:cxnLst/>
            <a:rect l="l" t="t" r="r" b="b"/>
            <a:pathLst>
              <a:path w="6462139" h="6462139">
                <a:moveTo>
                  <a:pt x="0" y="0"/>
                </a:moveTo>
                <a:lnTo>
                  <a:pt x="6462140" y="0"/>
                </a:lnTo>
                <a:lnTo>
                  <a:pt x="6462140" y="6462139"/>
                </a:lnTo>
                <a:lnTo>
                  <a:pt x="0" y="646213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1028700" y="4090255"/>
            <a:ext cx="9359950" cy="20974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7218"/>
              </a:lnSpc>
            </a:pPr>
            <a:r>
              <a:rPr lang="en-US" sz="122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Buenos días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28700" y="1475073"/>
            <a:ext cx="14609862" cy="9791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979"/>
              </a:lnSpc>
            </a:pPr>
            <a:r>
              <a:rPr lang="en-US" sz="56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Vínculos Familiares y el Rol de la Música</a:t>
            </a:r>
          </a:p>
        </p:txBody>
      </p:sp>
      <p:sp>
        <p:nvSpPr>
          <p:cNvPr id="3" name="TextBox 3"/>
          <p:cNvSpPr txBox="1"/>
          <p:nvPr/>
        </p:nvSpPr>
        <p:spPr>
          <a:xfrm>
            <a:off x="867702" y="3836079"/>
            <a:ext cx="17645986" cy="42951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6860"/>
              </a:lnSpc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poder de la música en la conexión emocional:</a:t>
            </a:r>
          </a:p>
          <a:p>
            <a:pPr marL="1057911" lvl="1" indent="-528956" algn="l">
              <a:lnSpc>
                <a:spcPts val="6860"/>
              </a:lnSpc>
              <a:buFont typeface="Arial"/>
              <a:buChar char="•"/>
            </a:pPr>
            <a:r>
              <a:rPr lang="en-US" sz="49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música evoca respuestas emocionales que facilitan la empatía y el entendimiento mutuo.</a:t>
            </a:r>
          </a:p>
          <a:p>
            <a:pPr algn="l">
              <a:lnSpc>
                <a:spcPts val="6860"/>
              </a:lnSpc>
            </a:pPr>
            <a:endParaRPr lang="en-US" sz="49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just">
              <a:lnSpc>
                <a:spcPts val="6860"/>
              </a:lnSpc>
            </a:pPr>
            <a:endParaRPr lang="en-US" sz="4900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310935" y="2853008"/>
            <a:ext cx="12842886" cy="7240177"/>
          </a:xfrm>
          <a:custGeom>
            <a:avLst/>
            <a:gdLst/>
            <a:ahLst/>
            <a:cxnLst/>
            <a:rect l="l" t="t" r="r" b="b"/>
            <a:pathLst>
              <a:path w="12842886" h="7240177">
                <a:moveTo>
                  <a:pt x="0" y="0"/>
                </a:moveTo>
                <a:lnTo>
                  <a:pt x="12842886" y="0"/>
                </a:lnTo>
                <a:lnTo>
                  <a:pt x="12842886" y="7240177"/>
                </a:lnTo>
                <a:lnTo>
                  <a:pt x="0" y="724017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457200" y="375390"/>
            <a:ext cx="11659479" cy="247761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913"/>
              </a:lnSpc>
            </a:pPr>
            <a:r>
              <a:rPr lang="en-US" sz="708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¡Un </a:t>
            </a:r>
            <a:r>
              <a:rPr lang="en-US" sz="708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pollito</a:t>
            </a:r>
            <a:r>
              <a:rPr lang="en-US" sz="708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no se </a:t>
            </a:r>
            <a:r>
              <a:rPr lang="en-US" sz="708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quiere</a:t>
            </a:r>
            <a:r>
              <a:rPr lang="en-US" sz="708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708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levantar</a:t>
            </a:r>
            <a:r>
              <a:rPr lang="en-US" sz="708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380953" y="1749180"/>
            <a:ext cx="17526093" cy="8208256"/>
          </a:xfrm>
          <a:custGeom>
            <a:avLst/>
            <a:gdLst/>
            <a:ahLst/>
            <a:cxnLst/>
            <a:rect l="l" t="t" r="r" b="b"/>
            <a:pathLst>
              <a:path w="17526093" h="8208256">
                <a:moveTo>
                  <a:pt x="0" y="0"/>
                </a:moveTo>
                <a:lnTo>
                  <a:pt x="17526094" y="0"/>
                </a:lnTo>
                <a:lnTo>
                  <a:pt x="17526094" y="8208256"/>
                </a:lnTo>
                <a:lnTo>
                  <a:pt x="0" y="820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815" t="-35783" r="-2227" b="-185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3441206" y="3725980"/>
            <a:ext cx="9089380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La linda manita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7238889" y="182031"/>
            <a:ext cx="10874842" cy="9581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Arriba Juan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Canción infantil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Arriba Juan, arriba Juan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ya cantó el gallito.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Ay no mamá, ay no mamá,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 muy tempranito.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endParaRPr lang="en-US" sz="3393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Arriba Juan, arriba Juan,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hay que ir a la escuela.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Ay no mamá, ay no mamá,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 duele la muela.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endParaRPr lang="en-US" sz="3393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Arriba Juan, arriba Juan,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pasan los amigos.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Ay sí mamá, ay sí mamá,</a:t>
            </a:r>
          </a:p>
          <a:p>
            <a:pPr algn="ctr">
              <a:lnSpc>
                <a:spcPts val="4750"/>
              </a:lnSpc>
              <a:spcBef>
                <a:spcPct val="0"/>
              </a:spcBef>
            </a:pPr>
            <a:r>
              <a:rPr lang="en-US" sz="3393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ya estoy levantado.</a:t>
            </a:r>
          </a:p>
        </p:txBody>
      </p:sp>
      <p:sp>
        <p:nvSpPr>
          <p:cNvPr id="3" name="Freeform 3"/>
          <p:cNvSpPr/>
          <p:nvPr/>
        </p:nvSpPr>
        <p:spPr>
          <a:xfrm>
            <a:off x="932106" y="1193633"/>
            <a:ext cx="6586403" cy="7899733"/>
          </a:xfrm>
          <a:custGeom>
            <a:avLst/>
            <a:gdLst/>
            <a:ahLst/>
            <a:cxnLst/>
            <a:rect l="l" t="t" r="r" b="b"/>
            <a:pathLst>
              <a:path w="6586403" h="7899733">
                <a:moveTo>
                  <a:pt x="0" y="0"/>
                </a:moveTo>
                <a:lnTo>
                  <a:pt x="6586403" y="0"/>
                </a:lnTo>
                <a:lnTo>
                  <a:pt x="6586403" y="7899734"/>
                </a:lnTo>
                <a:lnTo>
                  <a:pt x="0" y="789973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06835" y="4601937"/>
            <a:ext cx="3471862" cy="4114800"/>
          </a:xfrm>
          <a:custGeom>
            <a:avLst/>
            <a:gdLst/>
            <a:ahLst/>
            <a:cxnLst/>
            <a:rect l="l" t="t" r="r" b="b"/>
            <a:pathLst>
              <a:path w="3471862" h="4114800">
                <a:moveTo>
                  <a:pt x="0" y="0"/>
                </a:moveTo>
                <a:lnTo>
                  <a:pt x="3471862" y="0"/>
                </a:lnTo>
                <a:lnTo>
                  <a:pt x="34718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2983976" y="380299"/>
            <a:ext cx="12879288" cy="156654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Cantando con la niñez</a:t>
            </a:r>
          </a:p>
        </p:txBody>
      </p:sp>
      <p:sp>
        <p:nvSpPr>
          <p:cNvPr id="4" name="TextBox 4"/>
          <p:cNvSpPr txBox="1"/>
          <p:nvPr/>
        </p:nvSpPr>
        <p:spPr>
          <a:xfrm>
            <a:off x="5029200" y="3395556"/>
            <a:ext cx="9130605" cy="88709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coquí, María Luisa Muñoz</a:t>
            </a:r>
          </a:p>
        </p:txBody>
      </p:sp>
      <p:sp>
        <p:nvSpPr>
          <p:cNvPr id="5" name="TextBox 5"/>
          <p:cNvSpPr txBox="1"/>
          <p:nvPr/>
        </p:nvSpPr>
        <p:spPr>
          <a:xfrm>
            <a:off x="4310039" y="4316740"/>
            <a:ext cx="10727536" cy="4203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coquí,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coquí a mi me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encanta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Es tan dulce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cantar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del coquí </a:t>
            </a:r>
          </a:p>
          <a:p>
            <a:pPr algn="ctr">
              <a:lnSpc>
                <a:spcPts val="5599"/>
              </a:lnSpc>
            </a:pP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por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las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noches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al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ir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a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acostarme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me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adormece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cantando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así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coquí coquí coquí qui qui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quí</a:t>
            </a:r>
            <a:endParaRPr lang="en-US" sz="3999" b="1" dirty="0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5599"/>
              </a:lnSpc>
            </a:pP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coquí coquí coquí qui qui </a:t>
            </a:r>
            <a:r>
              <a:rPr lang="en-US" sz="3999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quí</a:t>
            </a:r>
            <a:r>
              <a:rPr lang="en-US" sz="3999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1630370" y="1134752"/>
            <a:ext cx="4814316" cy="8229600"/>
          </a:xfrm>
          <a:custGeom>
            <a:avLst/>
            <a:gdLst/>
            <a:ahLst/>
            <a:cxnLst/>
            <a:rect l="l" t="t" r="r" b="b"/>
            <a:pathLst>
              <a:path w="4814316" h="8229600">
                <a:moveTo>
                  <a:pt x="0" y="0"/>
                </a:moveTo>
                <a:lnTo>
                  <a:pt x="4814316" y="0"/>
                </a:lnTo>
                <a:lnTo>
                  <a:pt x="481431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TextBox 3"/>
          <p:cNvSpPr txBox="1"/>
          <p:nvPr/>
        </p:nvSpPr>
        <p:spPr>
          <a:xfrm>
            <a:off x="666611" y="3460115"/>
            <a:ext cx="11621893" cy="31953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Al tambor de........ las emociones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106519" y="1201075"/>
            <a:ext cx="9118670" cy="8229600"/>
          </a:xfrm>
          <a:custGeom>
            <a:avLst/>
            <a:gdLst/>
            <a:ahLst/>
            <a:cxnLst/>
            <a:rect l="l" t="t" r="r" b="b"/>
            <a:pathLst>
              <a:path w="9118670" h="8229600">
                <a:moveTo>
                  <a:pt x="0" y="0"/>
                </a:moveTo>
                <a:lnTo>
                  <a:pt x="9118670" y="0"/>
                </a:lnTo>
                <a:lnTo>
                  <a:pt x="911867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3" name="Freeform 3"/>
          <p:cNvSpPr/>
          <p:nvPr/>
        </p:nvSpPr>
        <p:spPr>
          <a:xfrm>
            <a:off x="6934309" y="1201075"/>
            <a:ext cx="9124990" cy="8229600"/>
          </a:xfrm>
          <a:custGeom>
            <a:avLst/>
            <a:gdLst/>
            <a:ahLst/>
            <a:cxnLst/>
            <a:rect l="l" t="t" r="r" b="b"/>
            <a:pathLst>
              <a:path w="9124990" h="8229600">
                <a:moveTo>
                  <a:pt x="0" y="0"/>
                </a:moveTo>
                <a:lnTo>
                  <a:pt x="9124990" y="0"/>
                </a:lnTo>
                <a:lnTo>
                  <a:pt x="9124990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4" name="TextBox 4"/>
          <p:cNvSpPr txBox="1"/>
          <p:nvPr/>
        </p:nvSpPr>
        <p:spPr>
          <a:xfrm>
            <a:off x="3200401" y="4122103"/>
            <a:ext cx="9974758" cy="2975173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23237"/>
              </a:lnSpc>
            </a:pPr>
            <a:r>
              <a:rPr lang="en-US" sz="16598" dirty="0">
                <a:solidFill>
                  <a:srgbClr val="000000"/>
                </a:solidFill>
                <a:latin typeface="Baloo"/>
                <a:ea typeface="Baloo"/>
                <a:cs typeface="Baloo"/>
                <a:sym typeface="Baloo"/>
              </a:rPr>
              <a:t>RESPIRA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3048000" y="4360228"/>
            <a:ext cx="11903422" cy="156654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¡Me </a:t>
            </a:r>
            <a:r>
              <a:rPr lang="en-US" sz="9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importas</a:t>
            </a: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</a:t>
            </a:r>
            <a:r>
              <a:rPr lang="en-US" sz="9200" b="1" dirty="0" err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tú</a:t>
            </a:r>
            <a:r>
              <a:rPr lang="en-US" sz="9200" b="1" dirty="0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!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rgbClr val="CDFFD8">
                <a:alpha val="100000"/>
              </a:srgbClr>
            </a:gs>
            <a:gs pos="100000">
              <a:srgbClr val="94B9FF">
                <a:alpha val="100000"/>
              </a:srgbClr>
            </a:gs>
          </a:gsLst>
          <a:lin ang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4949914" y="1501078"/>
            <a:ext cx="8388171" cy="7284845"/>
          </a:xfrm>
          <a:custGeom>
            <a:avLst/>
            <a:gdLst/>
            <a:ahLst/>
            <a:cxnLst/>
            <a:rect l="l" t="t" r="r" b="b"/>
            <a:pathLst>
              <a:path w="8388171" h="7284845">
                <a:moveTo>
                  <a:pt x="0" y="0"/>
                </a:moveTo>
                <a:lnTo>
                  <a:pt x="8388172" y="0"/>
                </a:lnTo>
                <a:lnTo>
                  <a:pt x="8388172" y="7284844"/>
                </a:lnTo>
                <a:lnTo>
                  <a:pt x="0" y="728484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433979" y="1870382"/>
            <a:ext cx="17420042" cy="8208256"/>
          </a:xfrm>
          <a:custGeom>
            <a:avLst/>
            <a:gdLst/>
            <a:ahLst/>
            <a:cxnLst/>
            <a:rect l="l" t="t" r="r" b="b"/>
            <a:pathLst>
              <a:path w="17420042" h="8208256">
                <a:moveTo>
                  <a:pt x="0" y="0"/>
                </a:moveTo>
                <a:lnTo>
                  <a:pt x="17420042" y="0"/>
                </a:lnTo>
                <a:lnTo>
                  <a:pt x="17420042" y="8208256"/>
                </a:lnTo>
                <a:lnTo>
                  <a:pt x="0" y="820825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3441" t="-35783" r="-2241" b="-18534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1828095" y="997422"/>
            <a:ext cx="10511164" cy="675058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812"/>
              </a:lnSpc>
            </a:pPr>
            <a:r>
              <a:rPr lang="en-US" sz="7008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Objetivo</a:t>
            </a:r>
          </a:p>
          <a:p>
            <a:pPr algn="ctr">
              <a:lnSpc>
                <a:spcPts val="5747"/>
              </a:lnSpc>
            </a:pPr>
            <a:r>
              <a:rPr lang="en-US" sz="410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Proporcionar a los trabajadores sociales herramientas de musicoterapia que faciliten la creación de vínculos y promuevan el bienestar emocional en familias que están en el proceso de adopción.</a:t>
            </a:r>
          </a:p>
          <a:p>
            <a:pPr algn="ctr">
              <a:lnSpc>
                <a:spcPts val="5747"/>
              </a:lnSpc>
            </a:pPr>
            <a:endParaRPr lang="en-US" sz="4105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3123"/>
              </a:lnSpc>
            </a:pPr>
            <a:endParaRPr lang="en-US" sz="4105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 flipH="1">
            <a:off x="317522" y="539334"/>
            <a:ext cx="17444233" cy="9460859"/>
          </a:xfrm>
          <a:custGeom>
            <a:avLst/>
            <a:gdLst/>
            <a:ahLst/>
            <a:cxnLst/>
            <a:rect l="l" t="t" r="r" b="b"/>
            <a:pathLst>
              <a:path w="17444233" h="9460859">
                <a:moveTo>
                  <a:pt x="17444233" y="0"/>
                </a:moveTo>
                <a:lnTo>
                  <a:pt x="0" y="0"/>
                </a:lnTo>
                <a:lnTo>
                  <a:pt x="0" y="9460859"/>
                </a:lnTo>
                <a:lnTo>
                  <a:pt x="17444233" y="9460859"/>
                </a:lnTo>
                <a:lnTo>
                  <a:pt x="17444233" y="0"/>
                </a:lnTo>
                <a:close/>
              </a:path>
            </a:pathLst>
          </a:custGeom>
          <a:blipFill>
            <a:blip r:embed="rId2"/>
            <a:stretch>
              <a:fillRect l="-676" t="-63399" r="-50736" b="-28689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421884" y="2005763"/>
            <a:ext cx="17444233" cy="48344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482"/>
              </a:lnSpc>
              <a:spcBef>
                <a:spcPct val="0"/>
              </a:spcBef>
            </a:pPr>
            <a:r>
              <a:rPr lang="en-US" sz="3916" b="1">
                <a:solidFill>
                  <a:srgbClr val="473049"/>
                </a:solidFill>
                <a:latin typeface="DM Sans Bold"/>
                <a:ea typeface="DM Sans Bold"/>
                <a:cs typeface="DM Sans Bold"/>
                <a:sym typeface="DM Sans Bold"/>
              </a:rPr>
              <a:t>Es la utilización de la música como aliada de la salud a través de prácticas basadas en la evidencia científica por un musicoterapeuta profesional certificado con un paciente o grupo, en un proceso creado para satisfacer las necesidades físicas, emocionales, mentales, sociales y cognitivas obteniendo como resultado una mejor calidad de vida a través de la prevención, rehabilitación y tratamiento.</a:t>
            </a:r>
          </a:p>
          <a:p>
            <a:pPr algn="ctr">
              <a:lnSpc>
                <a:spcPts val="5482"/>
              </a:lnSpc>
              <a:spcBef>
                <a:spcPct val="0"/>
              </a:spcBef>
            </a:pPr>
            <a:r>
              <a:rPr lang="en-US" sz="3916" b="1">
                <a:solidFill>
                  <a:srgbClr val="473049"/>
                </a:solidFill>
                <a:latin typeface="DM Sans Bold"/>
                <a:ea typeface="DM Sans Bold"/>
                <a:cs typeface="DM Sans Bold"/>
                <a:sym typeface="DM Sans Bold"/>
              </a:rPr>
              <a:t>American Music Therapy Association, 2024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185738" y="500821"/>
            <a:ext cx="12424917" cy="2511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0122"/>
              </a:lnSpc>
            </a:pPr>
            <a:r>
              <a:rPr lang="en-US" sz="7230" b="1">
                <a:solidFill>
                  <a:srgbClr val="473049"/>
                </a:solidFill>
                <a:latin typeface="DM Sans Bold"/>
                <a:ea typeface="DM Sans Bold"/>
                <a:cs typeface="DM Sans Bold"/>
                <a:sym typeface="DM Sans Bold"/>
              </a:rPr>
              <a:t>¿Qué es musicoterapia?</a:t>
            </a:r>
          </a:p>
          <a:p>
            <a:pPr algn="ctr">
              <a:lnSpc>
                <a:spcPts val="10122"/>
              </a:lnSpc>
            </a:pPr>
            <a:endParaRPr lang="en-US" sz="7230" b="1">
              <a:solidFill>
                <a:srgbClr val="473049"/>
              </a:solidFill>
              <a:latin typeface="DM Sans Bold"/>
              <a:ea typeface="DM Sans Bold"/>
              <a:cs typeface="DM Sans Bold"/>
              <a:sym typeface="DM Sans Bold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0" y="273907"/>
            <a:ext cx="18288000" cy="365887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279"/>
              </a:lnSpc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Aplicaciones de la musicoterapia en contextos familiares</a:t>
            </a:r>
          </a:p>
          <a:p>
            <a:pPr algn="ctr">
              <a:lnSpc>
                <a:spcPts val="7279"/>
              </a:lnSpc>
            </a:pPr>
            <a:endParaRPr lang="en-US" sz="5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  <a:p>
            <a:pPr algn="ctr">
              <a:lnSpc>
                <a:spcPts val="7279"/>
              </a:lnSpc>
            </a:pPr>
            <a:endParaRPr lang="en-US" sz="5199" b="1">
              <a:solidFill>
                <a:srgbClr val="000000"/>
              </a:solidFill>
              <a:latin typeface="Open Sans Bold"/>
              <a:ea typeface="Open Sans Bold"/>
              <a:cs typeface="Open Sans Bold"/>
              <a:sym typeface="Open Sans Bold"/>
            </a:endParaRPr>
          </a:p>
        </p:txBody>
      </p:sp>
      <p:sp>
        <p:nvSpPr>
          <p:cNvPr id="3" name="TextBox 3"/>
          <p:cNvSpPr txBox="1"/>
          <p:nvPr/>
        </p:nvSpPr>
        <p:spPr>
          <a:xfrm>
            <a:off x="1810952" y="2894899"/>
            <a:ext cx="16477048" cy="55067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Desarrollo de vínculos 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Creación de un ambiente seguro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Regulación emocional</a:t>
            </a:r>
          </a:p>
          <a:p>
            <a:pPr marL="1122679" lvl="1" indent="-561340" algn="l">
              <a:lnSpc>
                <a:spcPts val="7279"/>
              </a:lnSpc>
              <a:buFont typeface="Arial"/>
              <a:buChar char="•"/>
            </a:pPr>
            <a:r>
              <a:rPr lang="en-US" sz="5199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Construcción de un sentido de pertenencia, particularmente relevante para niños en procesos de adopción</a:t>
            </a:r>
          </a:p>
        </p:txBody>
      </p:sp>
      <p:sp>
        <p:nvSpPr>
          <p:cNvPr id="4" name="AutoShape 4"/>
          <p:cNvSpPr/>
          <p:nvPr/>
        </p:nvSpPr>
        <p:spPr>
          <a:xfrm flipV="1">
            <a:off x="0" y="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288000" y="0"/>
            <a:ext cx="0" cy="10287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AutoShape 6"/>
          <p:cNvSpPr/>
          <p:nvPr/>
        </p:nvSpPr>
        <p:spPr>
          <a:xfrm>
            <a:off x="0" y="0"/>
            <a:ext cx="0" cy="1028700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7" name="AutoShape 7"/>
          <p:cNvSpPr/>
          <p:nvPr/>
        </p:nvSpPr>
        <p:spPr>
          <a:xfrm>
            <a:off x="0" y="10287000"/>
            <a:ext cx="18288000" cy="0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Freeform 6"/>
          <p:cNvSpPr/>
          <p:nvPr/>
        </p:nvSpPr>
        <p:spPr>
          <a:xfrm>
            <a:off x="681621" y="1826702"/>
            <a:ext cx="5622906" cy="6299568"/>
          </a:xfrm>
          <a:custGeom>
            <a:avLst/>
            <a:gdLst/>
            <a:ahLst/>
            <a:cxnLst/>
            <a:rect l="l" t="t" r="r" b="b"/>
            <a:pathLst>
              <a:path w="5622906" h="6299568">
                <a:moveTo>
                  <a:pt x="0" y="0"/>
                </a:moveTo>
                <a:lnTo>
                  <a:pt x="5622906" y="0"/>
                </a:lnTo>
                <a:lnTo>
                  <a:pt x="5622906" y="6299568"/>
                </a:lnTo>
                <a:lnTo>
                  <a:pt x="0" y="62995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49378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7"/>
          <p:cNvSpPr txBox="1"/>
          <p:nvPr/>
        </p:nvSpPr>
        <p:spPr>
          <a:xfrm>
            <a:off x="6614672" y="393730"/>
            <a:ext cx="11276670" cy="908931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201"/>
              </a:lnSpc>
            </a:pPr>
            <a:r>
              <a:rPr lang="en-US" sz="3715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El o la musicoterapeuta es un profesional certificado que utiliza la música de manera terapéutica para abordar diversas necesidades emocionales, físicas, cognitivas y sociales en los pacientes. A través de intervenciones musicales diseñadas específicamente, el musicoterapeuta ayuda a mejorar la calidad de vida, reducir el estrés y promover la comunicación y el bienestar en personas de todas las edades y condiciones. Además, es importante reconocer que el musicoterapeuta vive de su profesión y que su trabajo, como el de cualquier otro profesional de la salud, es remunerado; no es un servicio gratuito. 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33923" y="916173"/>
            <a:ext cx="16525377" cy="8242032"/>
          </a:xfrm>
          <a:custGeom>
            <a:avLst/>
            <a:gdLst/>
            <a:ahLst/>
            <a:cxnLst/>
            <a:rect l="l" t="t" r="r" b="b"/>
            <a:pathLst>
              <a:path w="16525377" h="8242032">
                <a:moveTo>
                  <a:pt x="0" y="0"/>
                </a:moveTo>
                <a:lnTo>
                  <a:pt x="16525377" y="0"/>
                </a:lnTo>
                <a:lnTo>
                  <a:pt x="16525377" y="8242032"/>
                </a:lnTo>
                <a:lnTo>
                  <a:pt x="0" y="82420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>
            <a:off x="0" y="0"/>
            <a:ext cx="18288000" cy="0"/>
          </a:xfrm>
          <a:prstGeom prst="line">
            <a:avLst/>
          </a:prstGeom>
          <a:ln w="723900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3" name="AutoShape 3"/>
          <p:cNvSpPr/>
          <p:nvPr/>
        </p:nvSpPr>
        <p:spPr>
          <a:xfrm>
            <a:off x="-619158" y="10287000"/>
            <a:ext cx="18907158" cy="0"/>
          </a:xfrm>
          <a:prstGeom prst="line">
            <a:avLst/>
          </a:prstGeom>
          <a:ln w="6381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4" name="AutoShape 4"/>
          <p:cNvSpPr/>
          <p:nvPr/>
        </p:nvSpPr>
        <p:spPr>
          <a:xfrm>
            <a:off x="185738" y="-2124809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5" name="AutoShape 5"/>
          <p:cNvSpPr/>
          <p:nvPr/>
        </p:nvSpPr>
        <p:spPr>
          <a:xfrm>
            <a:off x="18102262" y="-1158217"/>
            <a:ext cx="0" cy="18907158"/>
          </a:xfrm>
          <a:prstGeom prst="line">
            <a:avLst/>
          </a:prstGeom>
          <a:ln w="371475" cap="flat">
            <a:solidFill>
              <a:srgbClr val="0CC0DF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en-US"/>
          </a:p>
        </p:txBody>
      </p:sp>
      <p:sp>
        <p:nvSpPr>
          <p:cNvPr id="6" name="TextBox 6"/>
          <p:cNvSpPr txBox="1"/>
          <p:nvPr/>
        </p:nvSpPr>
        <p:spPr>
          <a:xfrm>
            <a:off x="3450282" y="2434543"/>
            <a:ext cx="11387435" cy="482409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Atención Plena</a:t>
            </a:r>
          </a:p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Relajación guiada</a:t>
            </a:r>
          </a:p>
          <a:p>
            <a:pPr algn="ctr">
              <a:lnSpc>
                <a:spcPts val="12880"/>
              </a:lnSpc>
            </a:pPr>
            <a:r>
              <a:rPr lang="en-US" sz="92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Canon de Pachelbel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662</Words>
  <Application>Microsoft Macintosh PowerPoint</Application>
  <PresentationFormat>Custom</PresentationFormat>
  <Paragraphs>87</Paragraphs>
  <Slides>35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DM Sans Bold</vt:lpstr>
      <vt:lpstr>Baloo</vt:lpstr>
      <vt:lpstr>Calibri</vt:lpstr>
      <vt:lpstr>Open Sans Bold</vt:lpstr>
      <vt:lpstr>DM Sans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15 de noviembre de 2024 1:30-2:30 Vivo Beach Club, Isla Verde, Carolina Charla de Musicoterapia familiar</dc:title>
  <cp:lastModifiedBy>Marta Hernandez</cp:lastModifiedBy>
  <cp:revision>2</cp:revision>
  <dcterms:created xsi:type="dcterms:W3CDTF">2006-08-16T00:00:00Z</dcterms:created>
  <dcterms:modified xsi:type="dcterms:W3CDTF">2024-11-14T15:15:24Z</dcterms:modified>
  <dc:identifier>DAGWO4rFnho</dc:identifier>
</cp:coreProperties>
</file>